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поданных заявлений</c:v>
                </c:pt>
              </c:strCache>
            </c:strRef>
          </c:tx>
          <c:spPr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183</c:v>
                </c:pt>
                <c:pt idx="1">
                  <c:v>147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выданных разрешений на строительство объектов капитального строительства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82</c:v>
                </c:pt>
                <c:pt idx="1">
                  <c:v>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отказов в выдаче разрешений на строительство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26</c:v>
                </c:pt>
                <c:pt idx="1">
                  <c:v>14</c:v>
                </c:pt>
              </c:numCache>
            </c:numRef>
          </c:val>
        </c:ser>
        <c:dLbls/>
        <c:axId val="73181824"/>
        <c:axId val="73093504"/>
      </c:barChart>
      <c:catAx>
        <c:axId val="73181824"/>
        <c:scaling>
          <c:orientation val="minMax"/>
        </c:scaling>
        <c:axPos val="b"/>
        <c:tickLblPos val="nextTo"/>
        <c:crossAx val="73093504"/>
        <c:crosses val="autoZero"/>
        <c:auto val="1"/>
        <c:lblAlgn val="ctr"/>
        <c:lblOffset val="100"/>
      </c:catAx>
      <c:valAx>
        <c:axId val="73093504"/>
        <c:scaling>
          <c:orientation val="minMax"/>
        </c:scaling>
        <c:axPos val="l"/>
        <c:majorGridlines/>
        <c:numFmt formatCode="General" sourceLinked="1"/>
        <c:tickLblPos val="nextTo"/>
        <c:crossAx val="7318182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600" kern="1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aseline="0"/>
            </a:pPr>
            <a:endParaRPr lang="ru-RU"/>
          </a:p>
        </c:txPr>
      </c:legendEntry>
      <c:layout>
        <c:manualLayout>
          <c:xMode val="edge"/>
          <c:yMode val="edge"/>
          <c:x val="0.59666242709351636"/>
          <c:y val="2.6880968291222315E-2"/>
          <c:w val="0.20945944008967127"/>
          <c:h val="0.97311903170877778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поданных заявлений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</c:v>
                </c:pt>
                <c:pt idx="1">
                  <c:v>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выданных разрешений на ввод в эксплуатацию 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</c:v>
                </c:pt>
                <c:pt idx="1">
                  <c:v>39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отказов в выдаче разрешений на ввод в эксплуатацию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</c:ser>
        <c:dLbls/>
        <c:axId val="75988352"/>
        <c:axId val="75994240"/>
      </c:barChart>
      <c:catAx>
        <c:axId val="75988352"/>
        <c:scaling>
          <c:orientation val="minMax"/>
        </c:scaling>
        <c:axPos val="b"/>
        <c:tickLblPos val="nextTo"/>
        <c:crossAx val="75994240"/>
        <c:crosses val="autoZero"/>
        <c:auto val="1"/>
        <c:lblAlgn val="ctr"/>
        <c:lblOffset val="100"/>
      </c:catAx>
      <c:valAx>
        <c:axId val="75994240"/>
        <c:scaling>
          <c:orientation val="minMax"/>
        </c:scaling>
        <c:axPos val="l"/>
        <c:majorGridlines/>
        <c:numFmt formatCode="General" sourceLinked="1"/>
        <c:tickLblPos val="nextTo"/>
        <c:crossAx val="75988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86975065616904"/>
          <c:y val="3.0600393700787407E-3"/>
          <c:w val="0.32988024934383303"/>
          <c:h val="0.98922490157480314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поданных заявлений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190</c:v>
                </c:pt>
                <c:pt idx="1">
                  <c:v>192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выданных разрешений на строительство объектов ИЖС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133</c:v>
                </c:pt>
                <c:pt idx="1">
                  <c:v>135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отказов в выдаче разрешений на строительство ИЖС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27</c:v>
                </c:pt>
                <c:pt idx="1">
                  <c:v>21</c:v>
                </c:pt>
              </c:numCache>
            </c:numRef>
          </c:val>
        </c:ser>
        <c:dLbls/>
        <c:axId val="80582144"/>
        <c:axId val="80584064"/>
      </c:barChart>
      <c:catAx>
        <c:axId val="80582144"/>
        <c:scaling>
          <c:orientation val="minMax"/>
        </c:scaling>
        <c:axPos val="b"/>
        <c:tickLblPos val="nextTo"/>
        <c:crossAx val="80584064"/>
        <c:crosses val="autoZero"/>
        <c:auto val="1"/>
        <c:lblAlgn val="ctr"/>
        <c:lblOffset val="100"/>
      </c:catAx>
      <c:valAx>
        <c:axId val="80584064"/>
        <c:scaling>
          <c:orientation val="minMax"/>
        </c:scaling>
        <c:axPos val="l"/>
        <c:majorGridlines/>
        <c:numFmt formatCode="General" sourceLinked="1"/>
        <c:tickLblPos val="nextTo"/>
        <c:crossAx val="8058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85270112993243"/>
          <c:y val="1.0188336027732553E-2"/>
          <c:w val="0.3317060308617788"/>
          <c:h val="0.91577140312951988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поданных заявлений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Комс. Район 2017 год</c:v>
                </c:pt>
                <c:pt idx="1">
                  <c:v>Центр. Район 2017 год</c:v>
                </c:pt>
                <c:pt idx="2">
                  <c:v>Комс. Район 2018 год</c:v>
                </c:pt>
                <c:pt idx="3">
                  <c:v>Центр. Район 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</c:v>
                </c:pt>
                <c:pt idx="1">
                  <c:v>142</c:v>
                </c:pt>
                <c:pt idx="2">
                  <c:v>64</c:v>
                </c:pt>
                <c:pt idx="3">
                  <c:v>128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выданных разрешений на строительство объектов ИЖС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Комс. Район 2017 год</c:v>
                </c:pt>
                <c:pt idx="1">
                  <c:v>Центр. Район 2017 год</c:v>
                </c:pt>
                <c:pt idx="2">
                  <c:v>Комс. Район 2018 год</c:v>
                </c:pt>
                <c:pt idx="3">
                  <c:v>Центр. Район 2018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36</c:v>
                </c:pt>
                <c:pt idx="1">
                  <c:v>97</c:v>
                </c:pt>
                <c:pt idx="2">
                  <c:v>43</c:v>
                </c:pt>
                <c:pt idx="3">
                  <c:v>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отказов в выдаче разрешений на строительство ИЖС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Комс. Район 2017 год</c:v>
                </c:pt>
                <c:pt idx="1">
                  <c:v>Центр. Район 2017 год</c:v>
                </c:pt>
                <c:pt idx="2">
                  <c:v>Комс. Район 2018 год</c:v>
                </c:pt>
                <c:pt idx="3">
                  <c:v>Центр. Район 2018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</c:v>
                </c:pt>
                <c:pt idx="1">
                  <c:v>18</c:v>
                </c:pt>
                <c:pt idx="2">
                  <c:v>7</c:v>
                </c:pt>
                <c:pt idx="3">
                  <c:v>14</c:v>
                </c:pt>
              </c:numCache>
            </c:numRef>
          </c:val>
        </c:ser>
        <c:dLbls/>
        <c:axId val="80693504"/>
        <c:axId val="80703488"/>
      </c:barChart>
      <c:catAx>
        <c:axId val="80693504"/>
        <c:scaling>
          <c:orientation val="minMax"/>
        </c:scaling>
        <c:axPos val="b"/>
        <c:tickLblPos val="nextTo"/>
        <c:crossAx val="80703488"/>
        <c:crosses val="autoZero"/>
        <c:auto val="1"/>
        <c:lblAlgn val="ctr"/>
        <c:lblOffset val="100"/>
      </c:catAx>
      <c:valAx>
        <c:axId val="80703488"/>
        <c:scaling>
          <c:orientation val="minMax"/>
        </c:scaling>
        <c:axPos val="l"/>
        <c:majorGridlines/>
        <c:numFmt formatCode="General" sourceLinked="1"/>
        <c:tickLblPos val="nextTo"/>
        <c:crossAx val="80693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85270112993243"/>
          <c:y val="1.0188336027732553E-2"/>
          <c:w val="0.32757592899490739"/>
          <c:h val="0.83347183345830156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2017г.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План  ввода жилья тыс.кв.м.</c:v>
                </c:pt>
                <c:pt idx="1">
                  <c:v>Введено в эксплуатацию тыс.кв.м.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192.9</c:v>
                </c:pt>
                <c:pt idx="1">
                  <c:v>114.6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План  ввода жилья тыс.кв.м.</c:v>
                </c:pt>
                <c:pt idx="1">
                  <c:v>Введено в эксплуатацию тыс.кв.м.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127</c:v>
                </c:pt>
                <c:pt idx="1">
                  <c:v>153.6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2019г.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План  ввода жилья тыс.кв.м.</c:v>
                </c:pt>
                <c:pt idx="1">
                  <c:v>Введено в эксплуатацию тыс.кв.м.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266.5</c:v>
                </c:pt>
                <c:pt idx="1">
                  <c:v>15.69</c:v>
                </c:pt>
              </c:numCache>
            </c:numRef>
          </c:val>
        </c:ser>
        <c:dLbls/>
        <c:axId val="86063744"/>
        <c:axId val="86081920"/>
      </c:barChart>
      <c:catAx>
        <c:axId val="86063744"/>
        <c:scaling>
          <c:orientation val="minMax"/>
        </c:scaling>
        <c:axPos val="b"/>
        <c:tickLblPos val="nextTo"/>
        <c:crossAx val="86081920"/>
        <c:crosses val="autoZero"/>
        <c:auto val="1"/>
        <c:lblAlgn val="ctr"/>
        <c:lblOffset val="100"/>
      </c:catAx>
      <c:valAx>
        <c:axId val="86081920"/>
        <c:scaling>
          <c:orientation val="minMax"/>
        </c:scaling>
        <c:axPos val="l"/>
        <c:majorGridlines/>
        <c:numFmt formatCode="General" sourceLinked="1"/>
        <c:tickLblPos val="nextTo"/>
        <c:crossAx val="8606374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2017год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Освоено средств гор.бюджета млн.р.</c:v>
                </c:pt>
                <c:pt idx="1">
                  <c:v>Освоено средств областного бюджета млн.р.</c:v>
                </c:pt>
                <c:pt idx="2">
                  <c:v>Освоено средств федерального бюджета млн.р.</c:v>
                </c:pt>
                <c:pt idx="3">
                  <c:v>Всего освоено средств млн.р.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41.5</c:v>
                </c:pt>
                <c:pt idx="1">
                  <c:v>13.6</c:v>
                </c:pt>
                <c:pt idx="2">
                  <c:v>0</c:v>
                </c:pt>
                <c:pt idx="3">
                  <c:v>55.1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2018год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Освоено средств гор.бюджета млн.р.</c:v>
                </c:pt>
                <c:pt idx="1">
                  <c:v>Освоено средств областного бюджета млн.р.</c:v>
                </c:pt>
                <c:pt idx="2">
                  <c:v>Освоено средств федерального бюджета млн.р.</c:v>
                </c:pt>
                <c:pt idx="3">
                  <c:v>Всего освоено средств млн.р.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60.9</c:v>
                </c:pt>
                <c:pt idx="1">
                  <c:v>70.400000000000006</c:v>
                </c:pt>
                <c:pt idx="2">
                  <c:v>0</c:v>
                </c:pt>
                <c:pt idx="3">
                  <c:v>131.30000000000001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2019года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Освоено средств гор.бюджета млн.р.</c:v>
                </c:pt>
                <c:pt idx="1">
                  <c:v>Освоено средств областного бюджета млн.р.</c:v>
                </c:pt>
                <c:pt idx="2">
                  <c:v>Освоено средств федерального бюджета млн.р.</c:v>
                </c:pt>
                <c:pt idx="3">
                  <c:v>Всего освоено средств млн.р.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50</c:v>
                </c:pt>
                <c:pt idx="1">
                  <c:v>197</c:v>
                </c:pt>
                <c:pt idx="2">
                  <c:v>244.6</c:v>
                </c:pt>
                <c:pt idx="3">
                  <c:v>491.6</c:v>
                </c:pt>
              </c:numCache>
            </c:numRef>
          </c:val>
        </c:ser>
        <c:dLbls/>
        <c:axId val="88919040"/>
        <c:axId val="88933120"/>
      </c:barChart>
      <c:catAx>
        <c:axId val="88919040"/>
        <c:scaling>
          <c:orientation val="minMax"/>
        </c:scaling>
        <c:axPos val="b"/>
        <c:tickLblPos val="nextTo"/>
        <c:crossAx val="88933120"/>
        <c:crosses val="autoZero"/>
        <c:auto val="1"/>
        <c:lblAlgn val="ctr"/>
        <c:lblOffset val="100"/>
      </c:catAx>
      <c:valAx>
        <c:axId val="88933120"/>
        <c:scaling>
          <c:orientation val="minMax"/>
        </c:scaling>
        <c:axPos val="l"/>
        <c:majorGridlines/>
        <c:numFmt formatCode="General" sourceLinked="1"/>
        <c:tickLblPos val="nextTo"/>
        <c:crossAx val="8891904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</a:t>
            </a:r>
            <a:r>
              <a:rPr lang="ru-RU" sz="1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лимиты денежных средств 2019 года, </a:t>
            </a:r>
            <a:r>
              <a:rPr lang="ru-RU" sz="16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млн.р</a:t>
            </a:r>
            <a:r>
              <a:rPr lang="ru-RU" sz="16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Д/с Ладушки</c:v>
                </c:pt>
                <c:pt idx="1">
                  <c:v>Д/с Жиг.Море</c:v>
                </c:pt>
                <c:pt idx="2">
                  <c:v>Д/с Калина</c:v>
                </c:pt>
                <c:pt idx="3">
                  <c:v>Сквер 50-летия ПАО Автоваз</c:v>
                </c:pt>
                <c:pt idx="4">
                  <c:v>ФСК Союз</c:v>
                </c:pt>
                <c:pt idx="5">
                  <c:v>ФСК Акробат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1.2</c:v>
                </c:pt>
                <c:pt idx="1">
                  <c:v>40.6</c:v>
                </c:pt>
                <c:pt idx="2">
                  <c:v>17.8</c:v>
                </c:pt>
                <c:pt idx="3">
                  <c:v>316.10000000000002</c:v>
                </c:pt>
                <c:pt idx="4">
                  <c:v>105.4</c:v>
                </c:pt>
                <c:pt idx="5">
                  <c:v>10.4</c:v>
                </c:pt>
              </c:numCache>
            </c:numRef>
          </c:val>
        </c:ser>
        <c:dLbls/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0843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995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242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75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46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156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43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176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148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060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298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18F90-4E82-4DCB-B283-464A592F6A30}" type="datetimeFigureOut">
              <a:rPr lang="ru-RU" smtClean="0"/>
              <a:pPr/>
              <a:t>28.05.2019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57B7B-A76C-4D36-B404-7A95EE3904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1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633462"/>
            <a:ext cx="9143999" cy="1191304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643" y="633462"/>
            <a:ext cx="1479069" cy="16434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5085184"/>
            <a:ext cx="572412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67744" y="77747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rgbClr val="376092"/>
                </a:solidFill>
                <a:latin typeface="Georgia" panose="02040502050405020303" pitchFamily="18" charset="0"/>
              </a:rPr>
              <a:t>Администрация</a:t>
            </a:r>
            <a:r>
              <a:rPr lang="ru-RU" sz="2700" dirty="0" smtClean="0">
                <a:solidFill>
                  <a:srgbClr val="376092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2500" dirty="0" smtClean="0">
                <a:solidFill>
                  <a:srgbClr val="376092"/>
                </a:solidFill>
                <a:latin typeface="Georgia" panose="02040502050405020303" pitchFamily="18" charset="0"/>
              </a:rPr>
              <a:t>городского округа Тольятти</a:t>
            </a:r>
            <a:endParaRPr lang="ru-RU" sz="2500" dirty="0">
              <a:solidFill>
                <a:srgbClr val="376092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5" descr="C:\Users\ПЕТРО\Desktop\Герб тольятти мал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327" y="883039"/>
            <a:ext cx="1037699" cy="126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3140967"/>
            <a:ext cx="634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градостроительной деятельности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8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42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408" y="406620"/>
            <a:ext cx="8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10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5962" y="140068"/>
            <a:ext cx="7440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120 мест с внутриплощадочными инженерными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сетями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 Тольятти г. о. Тольятти Самарской области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292982"/>
            <a:ext cx="41703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257" y="3894559"/>
            <a:ext cx="418623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79388" y="1553303"/>
            <a:ext cx="4418012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реализации: 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28.12.2018 заключен муниципальный контракт с ООО "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ВолгаСтройКонсалт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 г. Самара на выполнение строительно-монтажных работ по объекту. 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Цена контракта  составляет 106 035 534,72 рублей, в том числе : 5 301 776,74 рублей  средства бюджета городского округа Тольятти, 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52 457 747,82 рублей   средства областного бюджета Самарской области,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48 276 010,16 рублей  средства федерального бюджета.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завершения работ и ввод объекта в эксплуатацию – декабрь 2019 года.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заключения договоров на технологическое присоединения объекта к инженерно-техническим сетям в адрес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энергоснабжающих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направлены заявки: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водоснабжение, водоотведение - ОАО "ТЕВИС" от 18.01.2019 №55/5.1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 - ОАО "ТЕВИС" от 18.01.2019 №54/5.1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электроснабжение - АО "ОРЭС – Тольятти от 18.01.2019 №53/5.1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- ООО "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ИнфоЛада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-  №245 от 01.03.2017</a:t>
            </a:r>
          </a:p>
        </p:txBody>
      </p:sp>
    </p:spTree>
    <p:extLst>
      <p:ext uri="{BB962C8B-B14F-4D97-AF65-F5344CB8AC3E}">
        <p14:creationId xmlns:p14="http://schemas.microsoft.com/office/powerpoint/2010/main" xmlns="" val="20252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42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408" y="406620"/>
            <a:ext cx="8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11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5962" y="140068"/>
            <a:ext cx="7440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120 мест с внутриплощадочными инженерными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сетями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 Тольятти г. о. Тольятти Самарской области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292982"/>
            <a:ext cx="41703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0257" y="3894559"/>
            <a:ext cx="418623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Users\bakulina.ov.63TLT.000\AppData\Local\Microsoft\Windows\Temporary Internet Files\Content.Outlook\W1HSSDWN\IMG-20190507-WA0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089025"/>
            <a:ext cx="39957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 descr="MTSP506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838" y="3944938"/>
            <a:ext cx="39687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323528" y="1292982"/>
            <a:ext cx="399097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реализации: </a:t>
            </a: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работы: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Расчистка территории земельного; разбивка границ земельного участка и вынос осей в натуру; установка ограждение стр. площадки - 100 %; установка строительных вагончиков; подключение объекта к сетям электроснабжения по временной схеме;  </a:t>
            </a:r>
          </a:p>
          <a:p>
            <a:pPr eaLnBrk="1" hangingPunct="1"/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ниже </a:t>
            </a:r>
            <a:r>
              <a:rPr lang="ru-RU" alt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отм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0.000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Разработка котлована – 100%. 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Ведутся  работы по устройству фундамента : забивка свай,  устройство железобетонного ростверка, монтаж железобетонных  конструкций,  устройство  монолитного пояса.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настоящее время выполнены работы: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бетонная подготовка   - 100%.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железобетонный ростверк  - 100%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смонтированы железобетонные конструкции ФБС в количестве  100% 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вертикальная гидроизоляция  - 50% от общего объема;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работы по устройству монолитного пояса, кирпичная кладка стен подвала, устройство основания  полов подвала. </a:t>
            </a:r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82265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42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408" y="406620"/>
            <a:ext cx="8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12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9120" y="161290"/>
            <a:ext cx="7624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расположенный по адресу: Самарская область,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г.Тольятти, Комсомольский район, в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«Жигулевское море»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07123211"/>
              </p:ext>
            </p:extLst>
          </p:nvPr>
        </p:nvGraphicFramePr>
        <p:xfrm>
          <a:off x="5076056" y="1292982"/>
          <a:ext cx="3910013" cy="3235325"/>
        </p:xfrm>
        <a:graphic>
          <a:graphicData uri="http://schemas.openxmlformats.org/presentationml/2006/ole">
            <p:oleObj spid="_x0000_s1027" name="Acrobat Document" r:id="rId5" imgW="21376080" imgH="15125400" progId="AcroExch.Document.DC">
              <p:embed/>
            </p:oleObj>
          </a:graphicData>
        </a:graphic>
      </p:graphicFrame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0" y="1484784"/>
            <a:ext cx="512445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 3" pitchFamily="18" charset="2"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Детский сад рассчитан на  120 мест, в том числе ясельных - 45 мест и предназначен для воспитания, физического и эстетического развития и образования детей в возрасте от 1 года до 7 лет.      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положительное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инженерных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изысканий, Положительное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проектной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документации, Положительное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сметной документации 	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с КН 63:09:0204067:1172 принадлежит муниципальному образованию г.о. Тольятти на праве постоянного (бессрочного) пользования № 1823-П/1 от 08.06.2015 г. постановление мэрии городского округа Тольятти.</a:t>
            </a:r>
          </a:p>
          <a:p>
            <a:pPr algn="just"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реализации: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28.12.2018 заключен муниципальный контракт с ООО «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Дизайн.Строительство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выполнение строительно-монтажных работ по объекту. Цена контракта  составляет 112 817 661,18 рублей, в том числе : 5 640 883,05 руб.  средств бюджета городского округа Тольятти,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58 918 096,84 руб. средства областного бюджета Самарской области,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48 258 681,29 руб.  средств федерального бюджета. Срок завершения работ и ввод объекта в эксплуатацию – декабрь 2019 года. </a:t>
            </a:r>
          </a:p>
        </p:txBody>
      </p:sp>
    </p:spTree>
    <p:extLst>
      <p:ext uri="{BB962C8B-B14F-4D97-AF65-F5344CB8AC3E}">
        <p14:creationId xmlns:p14="http://schemas.microsoft.com/office/powerpoint/2010/main" xmlns="" val="119664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42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408" y="406620"/>
            <a:ext cx="8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13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9120" y="140068"/>
            <a:ext cx="752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расположенный по адресу: Самарская область, </a:t>
            </a:r>
          </a:p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г.Тольятти, Комсомольский район, в </a:t>
            </a:r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«Жигулевское море»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akulina.ov.63TLT.000\AppData\Local\Microsoft\Windows\Temporary Internet Files\Content.Outlook\W1HSSDWN\IMG-20190506-WA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5525" y="1073150"/>
            <a:ext cx="40100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908425"/>
            <a:ext cx="3997325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42875" y="1398131"/>
            <a:ext cx="42402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реализации: </a:t>
            </a:r>
          </a:p>
          <a:p>
            <a:pPr algn="just"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работы: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Расчистка территории земельного участка; разбивка границ земельного участка и вынос осей в натуру; установка ограждение стр. площадки - 100 %; установка строительных вагончиков; подключение объекта к сетям электроснабжения по временной схеме;                </a:t>
            </a:r>
          </a:p>
          <a:p>
            <a:pPr algn="just" eaLnBrk="1" hangingPunct="1"/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44463" y="2936875"/>
            <a:ext cx="42386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ниже </a:t>
            </a:r>
            <a:r>
              <a:rPr lang="ru-RU" alt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отм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0.000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Разработка котлована – 100%. 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Объем выполненных земляных работ на  составляет  - 5900 м3  (100%.)  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 работы по устройству фундамента : монтаж железобетонных конструкций  устройство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армокаркаса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монолитного пояса.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настоящее время выполнены работы: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бетонная подготовка   - 100%.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смонтировано железобетонных конструкций – ФЛ в количестве  100%  ;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 монолитного пояса – 100% ;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смонтировано железобетонных конструкций ФБС в количестве  80% от общего объема;</a:t>
            </a:r>
          </a:p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смонтировано  железобетонных плит перекрытий  ПК, ПБ в количестве  30% от общего объема.</a:t>
            </a:r>
          </a:p>
        </p:txBody>
      </p:sp>
    </p:spTree>
    <p:extLst>
      <p:ext uri="{BB962C8B-B14F-4D97-AF65-F5344CB8AC3E}">
        <p14:creationId xmlns:p14="http://schemas.microsoft.com/office/powerpoint/2010/main" xmlns="" val="3964371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51479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14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179104" y="80512"/>
            <a:ext cx="76773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строительство физкультурно-спортивного комплекса 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универсальным игровым залом (36х18 м) по адресу: Самарская область, г.Тольятти, Автозаводский район, южнее здания № 15 по бул. Кулибина, 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МБУДО СДЮСШОР № 8 "Союз"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26430" y="1556792"/>
            <a:ext cx="4365481" cy="21097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599215" y="3861048"/>
            <a:ext cx="4365481" cy="19542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55575" y="1500188"/>
            <a:ext cx="443071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444500" algn="just" eaLnBrk="1" hangingPunct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ФСК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организации массовой спортивной подготовки населения; пропускная способность 40 чел/смену. Здание ФСК 2-этажное. На 1этаже-административные помещения, зал для спортивных игр, раздевальные, душевые; на 2этаже – тренажерный зал, инженерно-технические и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админисративные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помещения.</a:t>
            </a:r>
          </a:p>
          <a:p>
            <a:pPr indent="444500"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аукциона ООО «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СамараСтройАльянс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15.04.2019 заключен муниципального контракта  на сумму 83 518,895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Выполняется работа по устройству временного ограждения стройплощадки, подъездной дороги. Выполнено временное электроснабжение. Получено разрешение на строительство объекта от 19.04.2019. Администрацией Автозаводского района совместно с департаментом градостроительной деятельности проведена встреча с жителями 2 квартала по вопросу об информировании граждан о строительстве физкультурно-спортивного комплекса.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реализации: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строительной площадки</a:t>
            </a:r>
          </a:p>
          <a:p>
            <a:pPr eaLnBrk="1" hangingPunct="1"/>
            <a:endParaRPr lang="ru-RU" alt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86194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42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408" y="406620"/>
            <a:ext cx="8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15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5962" y="140068"/>
            <a:ext cx="7440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120 мест с внутриплощадочными инженерными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сетями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 Тольятти г. о. Тольятти Самарской области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6840" y="1292982"/>
            <a:ext cx="4177970" cy="2466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6840" y="3833589"/>
            <a:ext cx="4177970" cy="2802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5033" y="1617373"/>
            <a:ext cx="4738688" cy="440120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Детский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рассчитан на  350 мест и предназначен для воспитания, физического и эстетического развития и образования детей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№63-1-4-0042-14 от 27.01.2014. </a:t>
            </a: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Положительное заключение государственной экспертизы сметной документации №63-1-3425-14 от 28.02.2014 </a:t>
            </a: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Заявка на получение субсидий: </a:t>
            </a: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Подана заявка в Минстрой на строительство детского сада в квартале 20 с объемом финансирования за счет средств областного бюджета в сумме 85664,3 тыс. руб. Средства на 2018 год предусмотрены в рамках Государственной программы Самарской области «Строительство, реконструкция и капитальный ремонт образовательных учреждений Самарской области» до 2025 года".  </a:t>
            </a:r>
          </a:p>
          <a:p>
            <a:pPr algn="just">
              <a:spcBef>
                <a:spcPts val="0"/>
              </a:spcBef>
              <a:buFont typeface="Wingdings 3" panose="05040102010807070707" pitchFamily="18" charset="2"/>
              <a:buNone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Стадия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28.08.2015 заключен муниципальный контракт с ООО «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Спецремстрой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№0842300004015000358-0124583-01 на выполнение строительно-монтажных работ по объекту. 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799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514798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16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217452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ЗАЛ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 сквером, игровыми площадками и фонтаном)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373342"/>
            <a:ext cx="390842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038" y="4037013"/>
            <a:ext cx="3908425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499" y="1234498"/>
            <a:ext cx="5057775" cy="56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altLang="ru-RU" sz="1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объекта в ознаменование 50-й годовщины АвтоВАЗа и выпуска первого легкового автомобиля в городском округе Тольятти. Результатом реализация   проекта будет создание   объектов: входных групп; сквера; выставочного зала.    Сквер занимает площадь порядка 76.000 м2, с зелеными зонами, зонами массовых мероприятий, спортивной и детской площадками,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скейт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-парком, водоемами и зоны отдыха.    </a:t>
            </a:r>
          </a:p>
          <a:p>
            <a:pPr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Выставочный зал площадью  около 350 м2, в трех уровнях,  окруженный водоемом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Срок реализации: 2017-2019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 инженерных изысканий от 18.11.2015 № 63-1-1-0343-15;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проектной документации от 22.01.2016 № 63-1-1-2-0006-16;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21.03.2016 № 63-1-5251-16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Заявка на получение субсидий: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Заявка в Минстрой от 21.04.2016г. № 3011/1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Оформление правоустанавливающих документов на землю (планируемая дата / № документа):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с КН 63:09:0101177:3 и КН 63:09:0101177:6 предоставлены ООО ПСК "Волга" на основании договоров безвозмездного пользования от 18.08.2017 №87 и №88. </a:t>
            </a:r>
          </a:p>
        </p:txBody>
      </p:sp>
    </p:spTree>
    <p:extLst>
      <p:ext uri="{BB962C8B-B14F-4D97-AF65-F5344CB8AC3E}">
        <p14:creationId xmlns:p14="http://schemas.microsoft.com/office/powerpoint/2010/main" xmlns="" val="2336840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514798"/>
            <a:ext cx="75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17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365297"/>
            <a:ext cx="705678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ЗАЛ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 сквером, игровыми площадками и фонтаном)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352677"/>
            <a:ext cx="39909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649" y="4077071"/>
            <a:ext cx="39909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38125" y="1628800"/>
            <a:ext cx="4433888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444500"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07.07.2017 заключен муниципальный контракт № 0142200001317005253_25997 на сумму 354 678 956,24 рублей с ООО ПСК "Волга"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г.Сызрань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 этап - благоустройство территории парка и прокладка инженерных сетей (срок 25.12.2017). II этап - строительство выставочного зала (срок 10.12.2019). 15.09.2017 заключен муниципальный контракт №721-дг/5.1 с ООО "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Бертоне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 Евразия" на осуществление авторского надзора за объектом сроком на 3 года на общую сумму 686,96 тыс. руб. 20.09.2017 заключен муниципальный контракт №740-дг/5.1 с ООО "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Автодорстрой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на строительный контроль за объектом сроком на 3 года на общую сумму 5 872,78 тыс. руб. Получено согласование от ОАО "ТЕВИС" по точкам подключения водопровода, канализации и теплоснабжения.  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xmlns="" val="105482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42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408" y="406620"/>
            <a:ext cx="8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18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9120" y="140068"/>
            <a:ext cx="75273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ЗАЛ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 сквером, игровыми площадками и фонтаном)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338" y="1292982"/>
            <a:ext cx="35972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337" y="4077071"/>
            <a:ext cx="35972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26815" y="1575686"/>
            <a:ext cx="43688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Выполнены следующие виды работ.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-обратная засыпка фундаментной плиты и стен подвала суглинком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Наружные сети ливневой канализации К2, выполнено 70%: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траншеи - 600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м,и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устройство грунтового основания трубопроводов и колодцев- 600 м, монтаж колодцев (36шт), монтаж трубопроводов – 445м, обратная засыпка  трубопроводов – 445м. 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Наружные сети бытовой канализации К1, выполнено 80%:разработка траншеи и устройство грунтового основания трубопроводов и колодцев – 388м, монтаж колодцев (12шт), монтаж трубопроводов 300м, обратная засыпка   трубопроводов – 80м.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Наружные сети водопровода В1, выполнено 70%:разработка траншеи и устройство грунтового основания трубопроводов и колодцев 173м,  устройство колодцев – 10шт, обратная засыпка  трубопроводов – 100м.Подпорной стенки: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Начаты работы по устройству подпорной стенки, выполнено 40% строительного объема – 60м.</a:t>
            </a:r>
          </a:p>
          <a:p>
            <a:pPr algn="just" eaLnBrk="1" hangingPunct="1"/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0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514798"/>
            <a:ext cx="82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19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2463" y="38468"/>
            <a:ext cx="70567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"Проектирование и строительство физкультурно-спортивного комплекса в 21 квартале Автозаводского района для МБУДО СДЮСШОР № 7 "Акробат"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226050" y="1427163"/>
            <a:ext cx="3792538" cy="22447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224463" y="3903663"/>
            <a:ext cx="3794125" cy="24177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61925" y="1489075"/>
            <a:ext cx="50641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4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ФСК предназначен для обеспечения учебно-тренировочных процессов, подготовки спортсменов. Пропускная способность зала 160 чел. (32 чел/смену; смен – 5). ФСК включает в себя: административный блок и спортивный зал.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Срок реализации: 2017-2019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Положительное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достоверности сметной стоимости строительства объекта №63-1-6647-18 от 26.02.2018.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Заявка на получение субсидий: Направлены заявки (исх. №8902/5 от 17.11.2017, №2278/1 от 26.03.2018). Федеральная целевая программа "Развитие физической культуры и спорта Российской Федерации на 2016 - 2020 годы"; Государственная программа Самарской области «Развитие физической культуры и спорта в Самарской области на 2014-2020 годы»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Оформление правоустанавливающих документов на землю (планируемая дата / № документа):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с КН 63:09:0101158:4926 предоставлен администрации г.о. Тольятти на праве постоянного (бессрочного) пользования (постановление от 19.04.2017 №1389-п/1). </a:t>
            </a:r>
          </a:p>
        </p:txBody>
      </p:sp>
    </p:spTree>
    <p:extLst>
      <p:ext uri="{BB962C8B-B14F-4D97-AF65-F5344CB8AC3E}">
        <p14:creationId xmlns:p14="http://schemas.microsoft.com/office/powerpoint/2010/main" xmlns="" val="304861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664" y="22355"/>
            <a:ext cx="70567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Выдано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разрешений на строительство объектов капитального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строительства</a:t>
            </a:r>
            <a:endParaRPr lang="ru-RU" sz="2000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596921236"/>
              </p:ext>
            </p:extLst>
          </p:nvPr>
        </p:nvGraphicFramePr>
        <p:xfrm>
          <a:off x="1547664" y="1453728"/>
          <a:ext cx="9418401" cy="524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5098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514798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20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5963" y="140068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общеобразовательной школы на 1360 мест,  (1600 мест) расположенной по адресу: Самарская область, г. Тольятти, Автозаводский район, квартал 20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13860" y="1111250"/>
            <a:ext cx="4298365" cy="25844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13860" y="3747014"/>
            <a:ext cx="4298365" cy="25635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73038" y="1445581"/>
            <a:ext cx="429736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Четырехэтажное здание школы рассчитанное на 64 класса по 25 человек с необходимым перечнем помещений и бассейном, предназначенных для осуществления в полном объеме общеобразовательного процесса.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Срок реализации: 2017-2020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Получено положительное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(63-1-1-3-0069-18 от 31.05.2018). Планируемый срок получения положительного заключения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достоверности определения сметной стоимости объекта капитального строительства 09 августа 2018 года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Заявка на получение субсидий:   Планируемый срок предоставления заявочной документации на получение субсидий из федерального бюджета 1 марта2018 года.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правоустанавливающих документов на землю (планируемая дата / № документа):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Свидетельство о государственной регистрации права собственности муниципального образования г.о. Тольятти на земельный участок с КН 63:09:0101157:85; № 63-63/009-63/009/340/2016-8121/2 от 26.04.2016. </a:t>
            </a:r>
          </a:p>
        </p:txBody>
      </p:sp>
    </p:spTree>
    <p:extLst>
      <p:ext uri="{BB962C8B-B14F-4D97-AF65-F5344CB8AC3E}">
        <p14:creationId xmlns:p14="http://schemas.microsoft.com/office/powerpoint/2010/main" xmlns="" val="338887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3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217452"/>
            <a:ext cx="70567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Выдано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разрешений на ввод в эксплуатацию объектов капитального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строительства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682699841"/>
              </p:ext>
            </p:extLst>
          </p:nvPr>
        </p:nvGraphicFramePr>
        <p:xfrm>
          <a:off x="467544" y="1653576"/>
          <a:ext cx="8424935" cy="431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4756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4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7664" y="23284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Выдано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разрешений на строительство объектов ИЖС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/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4105501607"/>
              </p:ext>
            </p:extLst>
          </p:nvPr>
        </p:nvGraphicFramePr>
        <p:xfrm>
          <a:off x="107505" y="1801946"/>
          <a:ext cx="8928992" cy="455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9357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4292" y="314743"/>
            <a:ext cx="810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Выдано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разрешений на строительство объектов ИЖС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районам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2206836162"/>
              </p:ext>
            </p:extLst>
          </p:nvPr>
        </p:nvGraphicFramePr>
        <p:xfrm>
          <a:off x="179513" y="1428736"/>
          <a:ext cx="8856984" cy="524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2288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6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353614"/>
            <a:ext cx="70567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ввода жилья в г.о.Тольятти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32527622"/>
              </p:ext>
            </p:extLst>
          </p:nvPr>
        </p:nvGraphicFramePr>
        <p:xfrm>
          <a:off x="1151619" y="1772816"/>
          <a:ext cx="684076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4452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7</a:t>
            </a:r>
            <a:endParaRPr lang="ru-RU" sz="40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0289" y="371340"/>
            <a:ext cx="70567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освоения денежных средств на ОКС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4121344297"/>
              </p:ext>
            </p:extLst>
          </p:nvPr>
        </p:nvGraphicFramePr>
        <p:xfrm>
          <a:off x="371474" y="2045071"/>
          <a:ext cx="840105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9275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09461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75048" y="514798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0289" y="371340"/>
            <a:ext cx="70567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финансирования объектов в 2019 году.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553082316"/>
              </p:ext>
            </p:extLst>
          </p:nvPr>
        </p:nvGraphicFramePr>
        <p:xfrm>
          <a:off x="943720" y="1484784"/>
          <a:ext cx="6792416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0206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609867"/>
            <a:ext cx="9143999" cy="517748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085184"/>
            <a:ext cx="9143999" cy="1772816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98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422"/>
            <a:ext cx="826704" cy="91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408" y="406620"/>
            <a:ext cx="89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9120" y="140068"/>
            <a:ext cx="7455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 120 мест с внутриплощадочными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инженерными сетями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г. Тольятти г. о. Тольятти Самарской области</a:t>
            </a:r>
          </a:p>
        </p:txBody>
      </p:sp>
      <p:pic>
        <p:nvPicPr>
          <p:cNvPr id="12" name="Picture 2" descr="C:\Users\ПЕТРО\Desktop\0_119219_f7bd7e43_orig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27" t="34764" b="6632"/>
          <a:stretch/>
        </p:blipFill>
        <p:spPr bwMode="auto">
          <a:xfrm rot="16200000">
            <a:off x="5888451" y="3602450"/>
            <a:ext cx="2780928" cy="37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0799" y="1412776"/>
            <a:ext cx="3624263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077071"/>
            <a:ext cx="360521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29617" y="1715661"/>
            <a:ext cx="41449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 3" pitchFamily="18" charset="2"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рассчитан на  120 мест, в том числе ясельных - 40 мест и предназначен для воспитания, физического и эстетического развития и образования детей в возрасте от 1 года до 7 лет.      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проектной документации:                                          №63-1-1-3-0113-17 от 25.05.2017;                                                    №63-1-1-3-0113-17-01 от 31.07.2018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заключение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госэкспертизы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сметной документации:                                            № 63-1-6260-17 от 18.09.2017;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№63-1-70-40-18 от 28.09.2018; 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правоустанавливающих документов на землю: 	</a:t>
            </a:r>
          </a:p>
          <a:p>
            <a:pPr algn="just"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участок с КН 63:09:0102151:4816 находится в  муниципальной собственности         г.о. Тольятти  № 63:09:0102151:4816-63/009/2018-5 от 02.04.2018; Договор безвозмездного срочного пользования №103 от 14.02.2019</a:t>
            </a:r>
          </a:p>
        </p:txBody>
      </p:sp>
    </p:spTree>
    <p:extLst>
      <p:ext uri="{BB962C8B-B14F-4D97-AF65-F5344CB8AC3E}">
        <p14:creationId xmlns:p14="http://schemas.microsoft.com/office/powerpoint/2010/main" xmlns="" val="29378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1444</Words>
  <Application>Microsoft Office PowerPoint</Application>
  <PresentationFormat>Экран (4:3)</PresentationFormat>
  <Paragraphs>135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dep</cp:lastModifiedBy>
  <cp:revision>3</cp:revision>
  <dcterms:created xsi:type="dcterms:W3CDTF">2019-05-22T04:18:33Z</dcterms:created>
  <dcterms:modified xsi:type="dcterms:W3CDTF">2019-05-28T11:37:02Z</dcterms:modified>
</cp:coreProperties>
</file>